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1" r:id="rId3"/>
    <p:sldId id="261" r:id="rId4"/>
    <p:sldId id="269" r:id="rId5"/>
    <p:sldId id="258" r:id="rId6"/>
    <p:sldId id="262" r:id="rId7"/>
    <p:sldId id="263" r:id="rId8"/>
    <p:sldId id="264" r:id="rId9"/>
    <p:sldId id="265" r:id="rId10"/>
    <p:sldId id="267" r:id="rId11"/>
    <p:sldId id="268" r:id="rId12"/>
    <p:sldId id="266" r:id="rId13"/>
    <p:sldId id="270" r:id="rId14"/>
    <p:sldId id="259" r:id="rId15"/>
    <p:sldId id="260" r:id="rId16"/>
  </p:sldIdLst>
  <p:sldSz cx="12192000" cy="6858000"/>
  <p:notesSz cx="6858000" cy="9144000"/>
  <p:defaultTextStyle>
    <a:defPPr rtl="0">
      <a:defRPr lang="es-MX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48" autoAdjust="0"/>
  </p:normalViewPr>
  <p:slideViewPr>
    <p:cSldViewPr snapToGrid="0">
      <p:cViewPr varScale="1">
        <p:scale>
          <a:sx n="90" d="100"/>
          <a:sy n="90" d="100"/>
        </p:scale>
        <p:origin x="84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#1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s-MX"/>
        </a:p>
      </dgm:t>
    </dgm:pt>
    <dgm:pt modelId="{701D68F5-42F8-47BC-8FED-84C50F595DF0}">
      <dgm:prSet phldrT="[Text]"/>
      <dgm:spPr/>
      <dgm:t>
        <a:bodyPr rtlCol="0"/>
        <a:lstStyle/>
        <a:p>
          <a:pPr rtl="0"/>
          <a:r>
            <a:rPr lang="es-MX" noProof="0" dirty="0"/>
            <a:t>SQL</a:t>
          </a: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es-MX" noProof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es-MX" noProof="0"/>
        </a:p>
      </dgm:t>
    </dgm:pt>
    <dgm:pt modelId="{91A66877-AC1C-46D9-BF2C-6024B638DEA9}">
      <dgm:prSet phldrT="[Text]"/>
      <dgm:spPr/>
      <dgm:t>
        <a:bodyPr rtlCol="0"/>
        <a:lstStyle/>
        <a:p>
          <a:pPr rtl="0"/>
          <a:r>
            <a:rPr lang="es-MX" noProof="0" dirty="0"/>
            <a:t>Python/</a:t>
          </a:r>
        </a:p>
        <a:p>
          <a:pPr rtl="0"/>
          <a:r>
            <a:rPr lang="es-MX" noProof="0" dirty="0"/>
            <a:t>Pandas/</a:t>
          </a:r>
        </a:p>
        <a:p>
          <a:pPr rtl="0"/>
          <a:r>
            <a:rPr lang="es-MX" noProof="0" dirty="0" err="1"/>
            <a:t>Sktlearn</a:t>
          </a:r>
          <a:endParaRPr lang="es-MX" noProof="0" dirty="0"/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es-MX" noProof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es-MX" noProof="0"/>
        </a:p>
      </dgm:t>
    </dgm:pt>
    <dgm:pt modelId="{76CC3289-2662-43F0-A3C6-BA04A135F08C}">
      <dgm:prSet phldrT="[Text]"/>
      <dgm:spPr/>
      <dgm:t>
        <a:bodyPr rtlCol="0"/>
        <a:lstStyle/>
        <a:p>
          <a:pPr rtl="0"/>
          <a:r>
            <a:rPr lang="es-MX" noProof="0" dirty="0"/>
            <a:t>JS</a:t>
          </a:r>
        </a:p>
        <a:p>
          <a:pPr rtl="0"/>
          <a:r>
            <a:rPr lang="es-MX" noProof="0" dirty="0"/>
            <a:t>CSS</a:t>
          </a:r>
        </a:p>
        <a:p>
          <a:pPr rtl="0"/>
          <a:r>
            <a:rPr lang="es-MX" noProof="0" dirty="0"/>
            <a:t>HTML</a:t>
          </a:r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es-MX" noProof="0"/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es-MX" noProof="0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 custLinFactNeighborX="-3656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 custScaleX="60249" custLinFactNeighborX="6871" custLinFactNeighborY="-12798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 custLinFactX="-29522" custLinFactNeighborX="-100000" custLinFactNeighborY="3998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ventario con relleno sólido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 custScaleX="57185" custLinFactNeighborX="-60044" custLinFactNeighborY="-1378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 custLinFactNeighborX="-1466" custLinFactNeighborY="48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áfico de barras con tendencia alcista con relleno sólido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 custScaleX="40571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#1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#1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#1"/>
    <dgm:cxn modelId="{6E31C6AB-C9E6-448F-A8CC-566A63619D4D}" type="presOf" srcId="{76CC3289-2662-43F0-A3C6-BA04A135F08C}" destId="{133097FC-B1F8-4953-B0AB-E8E73D968D1C}" srcOrd="0" destOrd="0" presId="urn:microsoft.com/office/officeart/2018/2/layout/IconLabelList#1"/>
    <dgm:cxn modelId="{2AD6E781-3ED2-484E-B438-73386D2C583D}" type="presParOf" srcId="{8994D886-A75F-411A-A9D7-D31991FF12BD}" destId="{E1DBA6D5-BD14-4CD2-A0CC-80F867FEFA81}" srcOrd="0" destOrd="0" presId="urn:microsoft.com/office/officeart/2018/2/layout/IconLabelList#1"/>
    <dgm:cxn modelId="{10B2B212-528C-471D-ABD0-D66ED992B833}" type="presParOf" srcId="{E1DBA6D5-BD14-4CD2-A0CC-80F867FEFA81}" destId="{19A8DC21-3E65-409D-AD53-DA51BB9198A0}" srcOrd="0" destOrd="0" presId="urn:microsoft.com/office/officeart/2018/2/layout/IconLabelList#1"/>
    <dgm:cxn modelId="{2A8FB3D0-F98B-4F5A-BACA-4315E38776FB}" type="presParOf" srcId="{E1DBA6D5-BD14-4CD2-A0CC-80F867FEFA81}" destId="{B9F90A48-FF94-4C94-A587-0190406F6FD3}" srcOrd="1" destOrd="0" presId="urn:microsoft.com/office/officeart/2018/2/layout/IconLabelList#1"/>
    <dgm:cxn modelId="{95FEF629-9884-451C-89B4-41B897ABE3D6}" type="presParOf" srcId="{E1DBA6D5-BD14-4CD2-A0CC-80F867FEFA81}" destId="{A99B5DD6-89E9-4537-B415-4205CEB9323A}" srcOrd="2" destOrd="0" presId="urn:microsoft.com/office/officeart/2018/2/layout/IconLabelList#1"/>
    <dgm:cxn modelId="{0FE6827F-DE80-4F8A-8E9D-7F88C0F7EF29}" type="presParOf" srcId="{8994D886-A75F-411A-A9D7-D31991FF12BD}" destId="{8B391436-B9B0-45BD-A57F-792D6376D868}" srcOrd="1" destOrd="0" presId="urn:microsoft.com/office/officeart/2018/2/layout/IconLabelList#1"/>
    <dgm:cxn modelId="{4857BE3A-D518-473D-AC79-7B9BF18B9824}" type="presParOf" srcId="{8994D886-A75F-411A-A9D7-D31991FF12BD}" destId="{95872155-C45D-46D3-874C-D838089A06F8}" srcOrd="2" destOrd="0" presId="urn:microsoft.com/office/officeart/2018/2/layout/IconLabelList#1"/>
    <dgm:cxn modelId="{B4B325C4-81F2-4B3E-8CBF-4532B0BFA343}" type="presParOf" srcId="{95872155-C45D-46D3-874C-D838089A06F8}" destId="{CE9DF0E8-B0DE-4E1E-9FF4-6006AD8428DB}" srcOrd="0" destOrd="0" presId="urn:microsoft.com/office/officeart/2018/2/layout/IconLabelList#1"/>
    <dgm:cxn modelId="{0AE6D335-6E55-47E1-BAD8-0368620AB8F6}" type="presParOf" srcId="{95872155-C45D-46D3-874C-D838089A06F8}" destId="{AA0423A1-55B2-45E9-BFE7-3FBE5BDA65ED}" srcOrd="1" destOrd="0" presId="urn:microsoft.com/office/officeart/2018/2/layout/IconLabelList#1"/>
    <dgm:cxn modelId="{AFEE8CCD-97FE-4EFA-A584-DF6AFDAD2B20}" type="presParOf" srcId="{95872155-C45D-46D3-874C-D838089A06F8}" destId="{55120873-6F5C-4053-8EAD-6287A7F1097E}" srcOrd="2" destOrd="0" presId="urn:microsoft.com/office/officeart/2018/2/layout/IconLabelList#1"/>
    <dgm:cxn modelId="{26649F18-C204-4047-8300-905486AB3755}" type="presParOf" srcId="{8994D886-A75F-411A-A9D7-D31991FF12BD}" destId="{F679C986-30E4-4F0A-A3A6-CAE528BFED76}" srcOrd="3" destOrd="0" presId="urn:microsoft.com/office/officeart/2018/2/layout/IconLabelList#1"/>
    <dgm:cxn modelId="{898D629F-DA37-435F-A0B2-0617605D711A}" type="presParOf" srcId="{8994D886-A75F-411A-A9D7-D31991FF12BD}" destId="{2EC2FDE3-8908-45C7-A3FD-EB370213FE69}" srcOrd="4" destOrd="0" presId="urn:microsoft.com/office/officeart/2018/2/layout/IconLabelList#1"/>
    <dgm:cxn modelId="{2BDADB1C-15B1-4763-9B35-3792147F8F87}" type="presParOf" srcId="{2EC2FDE3-8908-45C7-A3FD-EB370213FE69}" destId="{6DB1FE51-13D0-4A38-AD6E-48D4371A1AF3}" srcOrd="0" destOrd="0" presId="urn:microsoft.com/office/officeart/2018/2/layout/IconLabelList#1"/>
    <dgm:cxn modelId="{F692F1E6-C6EC-4391-8432-EB6C34194240}" type="presParOf" srcId="{2EC2FDE3-8908-45C7-A3FD-EB370213FE69}" destId="{0928538A-05CC-4A79-BD5D-92F985D1EEE5}" srcOrd="1" destOrd="0" presId="urn:microsoft.com/office/officeart/2018/2/layout/IconLabelList#1"/>
    <dgm:cxn modelId="{0E6AF6C4-A4E5-4234-9E16-F9F2334264CD}" type="presParOf" srcId="{2EC2FDE3-8908-45C7-A3FD-EB370213FE69}" destId="{133097FC-B1F8-4953-B0AB-E8E73D968D1C}" srcOrd="2" destOrd="0" presId="urn:microsoft.com/office/officeart/2018/2/layout/IconLabelList#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MX" noProof="0" dirty="0" err="1"/>
            <a:t>Classification</a:t>
          </a:r>
          <a:r>
            <a:rPr lang="es-MX" baseline="0" noProof="0" dirty="0"/>
            <a:t> = </a:t>
          </a:r>
          <a:r>
            <a:rPr lang="es-MX" baseline="0" noProof="0" dirty="0" err="1"/>
            <a:t>Behavior</a:t>
          </a:r>
          <a:endParaRPr lang="es-MX" noProof="0" dirty="0"/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es-MX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es-MX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MX" noProof="0" dirty="0"/>
            <a:t>Replicable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es-MX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es-MX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MX" noProof="0" dirty="0"/>
            <a:t>Compare vs </a:t>
          </a:r>
          <a:r>
            <a:rPr lang="es-MX" noProof="0" dirty="0" err="1"/>
            <a:t>other</a:t>
          </a:r>
          <a:r>
            <a:rPr lang="es-MX" noProof="0" dirty="0"/>
            <a:t> </a:t>
          </a:r>
          <a:r>
            <a:rPr lang="es-MX" noProof="0"/>
            <a:t>models</a:t>
          </a:r>
          <a:endParaRPr lang="es-MX" noProof="0" dirty="0"/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es-MX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es-MX" noProof="0" dirty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0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74162" y="2654124"/>
          <a:ext cx="116986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noProof="0" dirty="0"/>
            <a:t>SQL</a:t>
          </a:r>
        </a:p>
      </dsp:txBody>
      <dsp:txXfrm>
        <a:off x="574162" y="2654124"/>
        <a:ext cx="1169869" cy="720000"/>
      </dsp:txXfrm>
    </dsp:sp>
    <dsp:sp modelId="{CE9DF0E8-B0DE-4E1E-9FF4-6006AD8428DB}">
      <dsp:nvSpPr>
        <dsp:cNvPr id="0" name=""/>
        <dsp:cNvSpPr/>
      </dsp:nvSpPr>
      <dsp:spPr>
        <a:xfrm>
          <a:off x="2431640" y="552917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2596456" y="2647032"/>
          <a:ext cx="18429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noProof="0" dirty="0"/>
            <a:t>Python/</a:t>
          </a:r>
        </a:p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noProof="0" dirty="0"/>
            <a:t>Pandas/</a:t>
          </a:r>
        </a:p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noProof="0" dirty="0" err="1"/>
            <a:t>Sktlearn</a:t>
          </a:r>
          <a:endParaRPr lang="es-MX" sz="1400" kern="1200" noProof="0" dirty="0"/>
        </a:p>
      </dsp:txBody>
      <dsp:txXfrm>
        <a:off x="2596456" y="2647032"/>
        <a:ext cx="1842976" cy="720000"/>
      </dsp:txXfrm>
    </dsp:sp>
    <dsp:sp modelId="{6DB1FE51-13D0-4A38-AD6E-48D4371A1AF3}">
      <dsp:nvSpPr>
        <dsp:cNvPr id="0" name=""/>
        <dsp:cNvSpPr/>
      </dsp:nvSpPr>
      <dsp:spPr>
        <a:xfrm>
          <a:off x="8075631" y="502026"/>
          <a:ext cx="2285995" cy="2285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8586122" y="2746269"/>
          <a:ext cx="130753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noProof="0" dirty="0"/>
            <a:t>JS</a:t>
          </a:r>
        </a:p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noProof="0" dirty="0"/>
            <a:t>CSS</a:t>
          </a:r>
        </a:p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noProof="0" dirty="0"/>
            <a:t>HTML</a:t>
          </a:r>
        </a:p>
      </dsp:txBody>
      <dsp:txXfrm>
        <a:off x="8586122" y="2746269"/>
        <a:ext cx="130753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500" kern="1200" noProof="0" dirty="0" err="1"/>
            <a:t>Classification</a:t>
          </a:r>
          <a:r>
            <a:rPr lang="es-MX" sz="3500" kern="1200" baseline="0" noProof="0" dirty="0"/>
            <a:t> = </a:t>
          </a:r>
          <a:r>
            <a:rPr lang="es-MX" sz="3500" kern="1200" baseline="0" noProof="0" dirty="0" err="1"/>
            <a:t>Behavior</a:t>
          </a:r>
          <a:endParaRPr lang="es-MX" sz="3500" kern="1200" noProof="0" dirty="0"/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500" kern="1200" noProof="0" dirty="0"/>
            <a:t>Replicable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500" kern="1200" noProof="0" dirty="0"/>
            <a:t>Compare vs </a:t>
          </a:r>
          <a:r>
            <a:rPr lang="es-MX" sz="3500" kern="1200" noProof="0" dirty="0" err="1"/>
            <a:t>other</a:t>
          </a:r>
          <a:r>
            <a:rPr lang="es-MX" sz="3500" kern="1200" noProof="0" dirty="0"/>
            <a:t> </a:t>
          </a:r>
          <a:r>
            <a:rPr lang="es-MX" sz="3500" kern="1200" noProof="0"/>
            <a:t>models</a:t>
          </a:r>
          <a:endParaRPr lang="es-MX" sz="3500" kern="1200" noProof="0" dirty="0"/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#1">
  <dgm:title val="Ícono de lista de etiquetas"/>
  <dgm:desc val="Se usa para mostrar fragmentos no secuenciales o agrupados de información acompañados de elementos visuales relacionados. Funciona mejor con iconos o imágenes pequeñas con leyendas de texto breve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A675962-B91C-485F-82BA-AFFFD56C2049}" type="datetime1">
              <a:rPr lang="es-MX" smtClean="0"/>
              <a:t>05/09/2023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CAB0AAD-FDE6-4B91-9BBB-87BEBEEE1304}" type="datetime1">
              <a:rPr lang="es-MX" noProof="0" smtClean="0"/>
              <a:t>05/09/2023</a:t>
            </a:fld>
            <a:endParaRPr lang="es-MX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2709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MX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0DEF857-DA8F-4439-98D4-119A7351E455}" type="datetime1">
              <a:rPr lang="es-MX" noProof="0" smtClean="0"/>
              <a:t>05/09/2023</a:t>
            </a:fld>
            <a:endParaRPr lang="es-MX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MX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MX" noProof="0"/>
              <a:t>Editar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0932E2-0636-48CC-883C-3BBC48C9B14E}" type="datetime1">
              <a:rPr lang="es-MX" noProof="0" smtClean="0"/>
              <a:t>05/09/2023</a:t>
            </a:fld>
            <a:endParaRPr lang="es-MX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es-MX" noProof="0"/>
              <a:t>Editar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3EA9BAE-AB85-46D2-8596-23E804B52F3A}" type="datetime1">
              <a:rPr lang="es-MX" noProof="0" smtClean="0"/>
              <a:t>05/09/2023</a:t>
            </a:fld>
            <a:endParaRPr lang="es-MX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es-MX" noProof="0"/>
              <a:t>Editar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1131E1-3BD0-460E-BA82-FC23801633FC}" type="datetime1">
              <a:rPr lang="es-MX" noProof="0" smtClean="0"/>
              <a:t>05/09/2023</a:t>
            </a:fld>
            <a:endParaRPr lang="es-MX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MX" noProof="0"/>
              <a:t>Editar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6AD931A-E78D-42E6-B12F-6684BAA6AF27}" type="datetime1">
              <a:rPr lang="es-MX" noProof="0" smtClean="0"/>
              <a:t>05/09/2023</a:t>
            </a:fld>
            <a:endParaRPr lang="es-MX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MX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MX" noProof="0"/>
              <a:t>Editar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MX" noProof="0"/>
              <a:t>Editar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B21643-1C8A-4D2C-BA22-463B171FBC68}" type="datetime1">
              <a:rPr lang="es-MX" noProof="0" smtClean="0"/>
              <a:t>05/09/2023</a:t>
            </a:fld>
            <a:endParaRPr lang="es-MX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Editar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MX" noProof="0"/>
              <a:t>Editar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Editar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MX" noProof="0"/>
              <a:t>Editar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338924-A0A5-4959-B0C7-BF88A8B970C6}" type="datetime1">
              <a:rPr lang="es-MX" noProof="0" smtClean="0"/>
              <a:t>05/09/2023</a:t>
            </a:fld>
            <a:endParaRPr lang="es-MX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896A21-D44E-4B50-9C1A-F3021CA46749}" type="datetime1">
              <a:rPr lang="es-MX" noProof="0" smtClean="0"/>
              <a:t>05/09/2023</a:t>
            </a:fld>
            <a:endParaRPr lang="es-MX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7" name="Rectá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FB3CFC-2F50-4731-88BC-F499B3DDC9F1}" type="datetime1">
              <a:rPr lang="es-MX" noProof="0" smtClean="0"/>
              <a:t>05/09/2023</a:t>
            </a:fld>
            <a:endParaRPr lang="es-MX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MX" noProof="0"/>
              <a:t>Editar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0228AB8-0EDD-44A2-BD0C-4DFA9597124E}" type="datetime1">
              <a:rPr lang="es-MX" noProof="0" smtClean="0"/>
              <a:t>05/09/2023</a:t>
            </a:fld>
            <a:endParaRPr lang="es-MX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MX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MX" noProof="0"/>
              <a:t>Haz clic en el ícono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D352A9-1247-4C43-978C-EFE731D087A6}" type="datetime1">
              <a:rPr lang="es-MX" noProof="0" smtClean="0"/>
              <a:t>05/09/2023</a:t>
            </a:fld>
            <a:endParaRPr lang="es-MX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MX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MX" noProof="0"/>
              <a:t>Editar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EBFB8F8B-610F-451B-BF60-DC0410C03F50}" type="datetime1">
              <a:rPr lang="es-MX" noProof="0" smtClean="0"/>
              <a:t>05/09/2023</a:t>
            </a:fld>
            <a:endParaRPr lang="es-MX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es-MX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9" name="Rectá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3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Imagen 6" descr="Conexiones digitale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es-MX" sz="6000" dirty="0">
                <a:solidFill>
                  <a:schemeClr val="bg1"/>
                </a:solidFill>
              </a:rPr>
              <a:t>Project 4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es-MX" dirty="0" err="1">
                <a:solidFill>
                  <a:srgbClr val="7CEBFF"/>
                </a:solidFill>
              </a:rPr>
              <a:t>Team</a:t>
            </a:r>
            <a:r>
              <a:rPr lang="es-MX" dirty="0">
                <a:solidFill>
                  <a:srgbClr val="7CEBFF"/>
                </a:solidFill>
              </a:rPr>
              <a:t> 8 : Frida Delgado // Juan Carlos cano // Alejandro Donjuán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6C05E-344B-D9A7-968D-05E59AD3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s-MX" dirty="0"/>
              <a:t>Python // Pandas // </a:t>
            </a:r>
            <a:r>
              <a:rPr lang="es-MX" dirty="0" err="1"/>
              <a:t>sklearn</a:t>
            </a:r>
            <a:endParaRPr lang="es-MX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DD80EC3-D2AF-C5A1-0458-B719C00A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/>
          <a:lstStyle/>
          <a:p>
            <a:r>
              <a:rPr lang="en-US" dirty="0"/>
              <a:t>Create a DF for the model</a:t>
            </a:r>
          </a:p>
        </p:txBody>
      </p:sp>
      <p:pic>
        <p:nvPicPr>
          <p:cNvPr id="10" name="Marcador de contenido 9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452AD8DD-CBBA-1821-F548-A4F4751C4C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7219" y="2925763"/>
            <a:ext cx="4086565" cy="3535519"/>
          </a:xfr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D432CD-1414-1ED1-218C-DF754CFF60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/>
          <a:lstStyle/>
          <a:p>
            <a:r>
              <a:rPr lang="en-US" dirty="0"/>
              <a:t>Scale the data</a:t>
            </a:r>
          </a:p>
        </p:txBody>
      </p:sp>
      <p:pic>
        <p:nvPicPr>
          <p:cNvPr id="15" name="Marcador de contenido 14" descr="Texto&#10;&#10;Descripción generada automáticamente">
            <a:extLst>
              <a:ext uri="{FF2B5EF4-FFF2-40B4-BE49-F238E27FC236}">
                <a16:creationId xmlns:a16="http://schemas.microsoft.com/office/drawing/2014/main" id="{EF294C3A-51E4-54E4-3D2B-2A0385E752A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69304" y="2925763"/>
            <a:ext cx="4522765" cy="3535519"/>
          </a:xfrm>
        </p:spPr>
      </p:pic>
    </p:spTree>
    <p:extLst>
      <p:ext uri="{BB962C8B-B14F-4D97-AF65-F5344CB8AC3E}">
        <p14:creationId xmlns:p14="http://schemas.microsoft.com/office/powerpoint/2010/main" val="1734397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6C05E-344B-D9A7-968D-05E59AD3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s-MX" dirty="0"/>
              <a:t>Python // Pandas // </a:t>
            </a:r>
            <a:r>
              <a:rPr lang="es-MX" dirty="0" err="1"/>
              <a:t>sklearn</a:t>
            </a:r>
            <a:endParaRPr lang="es-MX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DD80EC3-D2AF-C5A1-0458-B719C00A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/>
          <a:lstStyle/>
          <a:p>
            <a:r>
              <a:rPr lang="en-US" dirty="0"/>
              <a:t>Create a DF for the model</a:t>
            </a:r>
          </a:p>
        </p:txBody>
      </p:sp>
      <p:pic>
        <p:nvPicPr>
          <p:cNvPr id="10" name="Marcador de contenido 9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452AD8DD-CBBA-1821-F548-A4F4751C4C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7219" y="2925763"/>
            <a:ext cx="4086565" cy="3535519"/>
          </a:xfr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D432CD-1414-1ED1-218C-DF754CFF60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/>
          <a:lstStyle/>
          <a:p>
            <a:r>
              <a:rPr lang="en-US" dirty="0"/>
              <a:t>Scale the data</a:t>
            </a:r>
          </a:p>
        </p:txBody>
      </p:sp>
      <p:pic>
        <p:nvPicPr>
          <p:cNvPr id="15" name="Marcador de contenido 14" descr="Texto&#10;&#10;Descripción generada automáticamente">
            <a:extLst>
              <a:ext uri="{FF2B5EF4-FFF2-40B4-BE49-F238E27FC236}">
                <a16:creationId xmlns:a16="http://schemas.microsoft.com/office/drawing/2014/main" id="{EF294C3A-51E4-54E4-3D2B-2A0385E752A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69304" y="2925763"/>
            <a:ext cx="4522765" cy="3535519"/>
          </a:xfrm>
        </p:spPr>
      </p:pic>
    </p:spTree>
    <p:extLst>
      <p:ext uri="{BB962C8B-B14F-4D97-AF65-F5344CB8AC3E}">
        <p14:creationId xmlns:p14="http://schemas.microsoft.com/office/powerpoint/2010/main" val="2943391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6C05E-344B-D9A7-968D-05E59AD3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s-MX" dirty="0"/>
              <a:t>Pandas //</a:t>
            </a:r>
            <a:r>
              <a:rPr lang="es-MX" b="0" i="0" dirty="0" err="1">
                <a:solidFill>
                  <a:srgbClr val="D1D5DB"/>
                </a:solidFill>
                <a:effectLst/>
                <a:latin typeface="Söhne"/>
              </a:rPr>
              <a:t>Storytelling</a:t>
            </a:r>
            <a:endParaRPr lang="es-MX" dirty="0"/>
          </a:p>
        </p:txBody>
      </p:sp>
      <p:pic>
        <p:nvPicPr>
          <p:cNvPr id="10" name="Marcador de contenido 9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452AD8DD-CBBA-1821-F548-A4F4751C4C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7219" y="2925763"/>
            <a:ext cx="4086565" cy="3535519"/>
          </a:xfrm>
        </p:spPr>
      </p:pic>
      <p:pic>
        <p:nvPicPr>
          <p:cNvPr id="15" name="Marcador de contenido 14" descr="Texto&#10;&#10;Descripción generada automáticamente">
            <a:extLst>
              <a:ext uri="{FF2B5EF4-FFF2-40B4-BE49-F238E27FC236}">
                <a16:creationId xmlns:a16="http://schemas.microsoft.com/office/drawing/2014/main" id="{EF294C3A-51E4-54E4-3D2B-2A0385E752A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69304" y="2925763"/>
            <a:ext cx="4522765" cy="3535519"/>
          </a:xfrm>
        </p:spPr>
      </p:pic>
    </p:spTree>
    <p:extLst>
      <p:ext uri="{BB962C8B-B14F-4D97-AF65-F5344CB8AC3E}">
        <p14:creationId xmlns:p14="http://schemas.microsoft.com/office/powerpoint/2010/main" val="2570616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62ED6C-5778-ED83-520B-DFE8CD182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HTML // JS // CSS // </a:t>
            </a:r>
            <a:r>
              <a:rPr lang="es-MX" dirty="0" err="1">
                <a:solidFill>
                  <a:schemeClr val="bg1"/>
                </a:solidFill>
              </a:rPr>
              <a:t>Tableau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6" name="Marcador de contenido 5" descr="Avión despegando con luces de la ciudad en segundo plano">
            <a:extLst>
              <a:ext uri="{FF2B5EF4-FFF2-40B4-BE49-F238E27FC236}">
                <a16:creationId xmlns:a16="http://schemas.microsoft.com/office/drawing/2014/main" id="{61C1C964-D3CD-4919-84AD-C2A8C208F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790" y="601663"/>
            <a:ext cx="7473244" cy="4203700"/>
          </a:xfrm>
        </p:spPr>
      </p:pic>
    </p:spTree>
    <p:extLst>
      <p:ext uri="{BB962C8B-B14F-4D97-AF65-F5344CB8AC3E}">
        <p14:creationId xmlns:p14="http://schemas.microsoft.com/office/powerpoint/2010/main" val="1716182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ángulo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8" name="Marcador de contenido 4" descr="Números digitale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MX" dirty="0" err="1"/>
              <a:t>Conclusions</a:t>
            </a:r>
            <a:endParaRPr lang="es-MX" dirty="0"/>
          </a:p>
        </p:txBody>
      </p:sp>
      <p:graphicFrame>
        <p:nvGraphicFramePr>
          <p:cNvPr id="6" name="Marcador de contenido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557620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es-MX" dirty="0" err="1">
                <a:solidFill>
                  <a:srgbClr val="FFFFFF"/>
                </a:solidFill>
              </a:rPr>
              <a:t>Thank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you</a:t>
            </a:r>
            <a:r>
              <a:rPr lang="es-MX" dirty="0">
                <a:solidFill>
                  <a:srgbClr val="FFFFFF"/>
                </a:solidFill>
              </a:rPr>
              <a:t>!!</a:t>
            </a:r>
          </a:p>
        </p:txBody>
      </p:sp>
      <p:pic>
        <p:nvPicPr>
          <p:cNvPr id="5" name="Imagen 4" descr="Números digitale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Signo de interrogación con relleno sólido">
            <a:extLst>
              <a:ext uri="{FF2B5EF4-FFF2-40B4-BE49-F238E27FC236}">
                <a16:creationId xmlns:a16="http://schemas.microsoft.com/office/drawing/2014/main" id="{2B1D3DB4-3D42-3F67-F0E6-A47D9042D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1487" y="620713"/>
            <a:ext cx="6169025" cy="616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26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ángulo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es-MX" dirty="0" err="1">
                <a:solidFill>
                  <a:srgbClr val="FFFEFF"/>
                </a:solidFill>
              </a:rPr>
              <a:t>structure</a:t>
            </a:r>
            <a:endParaRPr lang="es-MX" dirty="0">
              <a:solidFill>
                <a:srgbClr val="FFFEFF"/>
              </a:solidFill>
            </a:endParaRPr>
          </a:p>
        </p:txBody>
      </p:sp>
      <p:graphicFrame>
        <p:nvGraphicFramePr>
          <p:cNvPr id="4" name="Marcador de contenido 3" descr="Gráfico de SmartArt, icono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6789156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áfico 6" descr="Pizarra contorno">
            <a:extLst>
              <a:ext uri="{FF2B5EF4-FFF2-40B4-BE49-F238E27FC236}">
                <a16:creationId xmlns:a16="http://schemas.microsoft.com/office/drawing/2014/main" id="{782C5A78-B1E8-2D0D-9876-2AABBD66D5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096000" y="1660451"/>
            <a:ext cx="2112335" cy="2112335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AA024C1-FA03-4A61-E36F-C461D89DF81C}"/>
              </a:ext>
            </a:extLst>
          </p:cNvPr>
          <p:cNvSpPr/>
          <p:nvPr/>
        </p:nvSpPr>
        <p:spPr>
          <a:xfrm>
            <a:off x="6464729" y="3643158"/>
            <a:ext cx="1307535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MX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3B2349E-0B12-D6E3-30EB-F53AD5507DFD}"/>
              </a:ext>
            </a:extLst>
          </p:cNvPr>
          <p:cNvGrpSpPr/>
          <p:nvPr/>
        </p:nvGrpSpPr>
        <p:grpSpPr>
          <a:xfrm>
            <a:off x="6485861" y="3643158"/>
            <a:ext cx="1307535" cy="720000"/>
            <a:chOff x="8586122" y="2746269"/>
            <a:chExt cx="1307535" cy="720000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20A180E0-717D-FDAC-C3D3-BFD01BFD2DAC}"/>
                </a:ext>
              </a:extLst>
            </p:cNvPr>
            <p:cNvSpPr/>
            <p:nvPr/>
          </p:nvSpPr>
          <p:spPr>
            <a:xfrm>
              <a:off x="8586122" y="2746269"/>
              <a:ext cx="1307535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E479A683-E266-0763-E6EE-C29B5722579C}"/>
                </a:ext>
              </a:extLst>
            </p:cNvPr>
            <p:cNvSpPr txBox="1"/>
            <p:nvPr/>
          </p:nvSpPr>
          <p:spPr>
            <a:xfrm>
              <a:off x="8586122" y="2746269"/>
              <a:ext cx="1307535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1400" kern="1200" noProof="0" dirty="0" err="1"/>
                <a:t>Tableau</a:t>
              </a:r>
              <a:endParaRPr lang="es-MX" sz="1400" kern="12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82600-2D4B-C38E-22B0-7ECBD97E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Data</a:t>
            </a:r>
          </a:p>
        </p:txBody>
      </p:sp>
      <p:pic>
        <p:nvPicPr>
          <p:cNvPr id="6" name="Marcador de contenido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650B821-C286-C84E-6F52-02948CEA9A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6320" y="2227263"/>
            <a:ext cx="5332309" cy="3633787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D05D70-F2F8-D786-D24F-28CE99F99E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/>
              <a:t>Global </a:t>
            </a:r>
            <a:r>
              <a:rPr lang="es-MX" dirty="0" err="1"/>
              <a:t>Youtube</a:t>
            </a:r>
            <a:r>
              <a:rPr lang="es-MX" dirty="0"/>
              <a:t> </a:t>
            </a:r>
            <a:r>
              <a:rPr lang="es-MX" dirty="0" err="1"/>
              <a:t>statistics</a:t>
            </a:r>
            <a:r>
              <a:rPr lang="es-MX" dirty="0"/>
              <a:t>,</a:t>
            </a:r>
          </a:p>
          <a:p>
            <a:r>
              <a:rPr lang="es-MX" dirty="0"/>
              <a:t>1,000 </a:t>
            </a:r>
            <a:r>
              <a:rPr lang="es-MX" dirty="0" err="1"/>
              <a:t>records</a:t>
            </a:r>
            <a:endParaRPr lang="es-MX" dirty="0"/>
          </a:p>
          <a:p>
            <a:r>
              <a:rPr lang="es-MX" dirty="0" err="1"/>
              <a:t>update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9512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SQL</a:t>
            </a:r>
          </a:p>
        </p:txBody>
      </p:sp>
      <p:pic>
        <p:nvPicPr>
          <p:cNvPr id="11" name="Marcador de contenido 4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581025" y="2231480"/>
            <a:ext cx="5422900" cy="3625353"/>
          </a:xfrm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945DA15-0254-917E-1673-9D50EF42F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4"/>
            <a:ext cx="4727676" cy="1294918"/>
          </a:xfrm>
        </p:spPr>
        <p:txBody>
          <a:bodyPr/>
          <a:lstStyle/>
          <a:p>
            <a:r>
              <a:rPr lang="en-US" dirty="0"/>
              <a:t>"We use the psycopg2 library to access the database we created because it has a very simple syntax."</a:t>
            </a:r>
            <a:endParaRPr lang="es-MX" dirty="0"/>
          </a:p>
        </p:txBody>
      </p:sp>
      <p:pic>
        <p:nvPicPr>
          <p:cNvPr id="7" name="Imagen 6" descr="Texto">
            <a:extLst>
              <a:ext uri="{FF2B5EF4-FFF2-40B4-BE49-F238E27FC236}">
                <a16:creationId xmlns:a16="http://schemas.microsoft.com/office/drawing/2014/main" id="{61FDFBA3-AA7C-2184-B9FB-79CDEC03A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442" y="3521150"/>
            <a:ext cx="3739626" cy="21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6C05E-344B-D9A7-968D-05E59AD3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s-MX" dirty="0"/>
              <a:t>Python // Pandas // </a:t>
            </a:r>
            <a:r>
              <a:rPr lang="es-MX" dirty="0" err="1"/>
              <a:t>sklearn</a:t>
            </a:r>
            <a:endParaRPr lang="es-MX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DD80EC3-D2AF-C5A1-0458-B719C00A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/>
          <a:lstStyle/>
          <a:p>
            <a:r>
              <a:rPr lang="en-US" dirty="0"/>
              <a:t>Create a DF for the model</a:t>
            </a:r>
          </a:p>
        </p:txBody>
      </p:sp>
      <p:pic>
        <p:nvPicPr>
          <p:cNvPr id="10" name="Marcador de contenido 9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452AD8DD-CBBA-1821-F548-A4F4751C4C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7219" y="2925763"/>
            <a:ext cx="4086565" cy="3535519"/>
          </a:xfr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D432CD-1414-1ED1-218C-DF754CFF60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/>
          <a:lstStyle/>
          <a:p>
            <a:r>
              <a:rPr lang="en-US" dirty="0"/>
              <a:t>Scale the data</a:t>
            </a:r>
          </a:p>
        </p:txBody>
      </p:sp>
      <p:pic>
        <p:nvPicPr>
          <p:cNvPr id="15" name="Marcador de contenido 14" descr="Texto&#10;&#10;Descripción generada automáticamente">
            <a:extLst>
              <a:ext uri="{FF2B5EF4-FFF2-40B4-BE49-F238E27FC236}">
                <a16:creationId xmlns:a16="http://schemas.microsoft.com/office/drawing/2014/main" id="{EF294C3A-51E4-54E4-3D2B-2A0385E752A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69304" y="2925763"/>
            <a:ext cx="4522765" cy="3535519"/>
          </a:xfrm>
        </p:spPr>
      </p:pic>
    </p:spTree>
    <p:extLst>
      <p:ext uri="{BB962C8B-B14F-4D97-AF65-F5344CB8AC3E}">
        <p14:creationId xmlns:p14="http://schemas.microsoft.com/office/powerpoint/2010/main" val="3343957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6C05E-344B-D9A7-968D-05E59AD3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s-MX" dirty="0"/>
              <a:t>Python // Pandas // </a:t>
            </a:r>
            <a:r>
              <a:rPr lang="es-MX" dirty="0" err="1"/>
              <a:t>sklearn</a:t>
            </a:r>
            <a:endParaRPr lang="es-MX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DD80EC3-D2AF-C5A1-0458-B719C00A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/>
          <a:lstStyle/>
          <a:p>
            <a:r>
              <a:rPr lang="en-US" dirty="0"/>
              <a:t>Elbow plot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452AD8DD-CBBA-1821-F548-A4F4751C4C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887219" y="2925763"/>
            <a:ext cx="4086565" cy="3535519"/>
          </a:xfr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D432CD-1414-1ED1-218C-DF754CFF60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/>
          <a:lstStyle/>
          <a:p>
            <a:r>
              <a:rPr lang="en-US" dirty="0"/>
              <a:t>Inertia values</a:t>
            </a:r>
          </a:p>
        </p:txBody>
      </p:sp>
      <p:pic>
        <p:nvPicPr>
          <p:cNvPr id="15" name="Marcador de contenido 14">
            <a:extLst>
              <a:ext uri="{FF2B5EF4-FFF2-40B4-BE49-F238E27FC236}">
                <a16:creationId xmlns:a16="http://schemas.microsoft.com/office/drawing/2014/main" id="{EF294C3A-51E4-54E4-3D2B-2A0385E752A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269304" y="2925763"/>
            <a:ext cx="4522765" cy="3535519"/>
          </a:xfrm>
        </p:spPr>
      </p:pic>
    </p:spTree>
    <p:extLst>
      <p:ext uri="{BB962C8B-B14F-4D97-AF65-F5344CB8AC3E}">
        <p14:creationId xmlns:p14="http://schemas.microsoft.com/office/powerpoint/2010/main" val="1732518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6C05E-344B-D9A7-968D-05E59AD3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s-MX" dirty="0"/>
              <a:t>Python // Pandas // </a:t>
            </a:r>
            <a:r>
              <a:rPr lang="es-MX" dirty="0" err="1"/>
              <a:t>sklearn</a:t>
            </a:r>
            <a:endParaRPr lang="es-MX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DD80EC3-D2AF-C5A1-0458-B719C00A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/>
          <a:lstStyle/>
          <a:p>
            <a:r>
              <a:rPr lang="en-US" dirty="0"/>
              <a:t>Model creation // train // evaluation 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452AD8DD-CBBA-1821-F548-A4F4751C4C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887219" y="2925763"/>
            <a:ext cx="4086565" cy="3535519"/>
          </a:xfr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D432CD-1414-1ED1-218C-DF754CFF60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/>
          <a:lstStyle/>
          <a:p>
            <a:r>
              <a:rPr lang="en-US" dirty="0"/>
              <a:t>Model creation </a:t>
            </a:r>
            <a:r>
              <a:rPr lang="en-US"/>
              <a:t>// train // Evaluation</a:t>
            </a:r>
            <a:endParaRPr lang="en-US" dirty="0"/>
          </a:p>
        </p:txBody>
      </p:sp>
      <p:pic>
        <p:nvPicPr>
          <p:cNvPr id="15" name="Marcador de contenido 14">
            <a:extLst>
              <a:ext uri="{FF2B5EF4-FFF2-40B4-BE49-F238E27FC236}">
                <a16:creationId xmlns:a16="http://schemas.microsoft.com/office/drawing/2014/main" id="{EF294C3A-51E4-54E4-3D2B-2A0385E752A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269304" y="2925763"/>
            <a:ext cx="4522765" cy="3535519"/>
          </a:xfrm>
        </p:spPr>
      </p:pic>
    </p:spTree>
    <p:extLst>
      <p:ext uri="{BB962C8B-B14F-4D97-AF65-F5344CB8AC3E}">
        <p14:creationId xmlns:p14="http://schemas.microsoft.com/office/powerpoint/2010/main" val="1898504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6C05E-344B-D9A7-968D-05E59AD3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s-MX" dirty="0"/>
              <a:t>Python // Pandas // </a:t>
            </a:r>
            <a:r>
              <a:rPr lang="es-MX" dirty="0" err="1"/>
              <a:t>sklearn</a:t>
            </a:r>
            <a:endParaRPr lang="es-MX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DD80EC3-D2AF-C5A1-0458-B719C00A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/>
          <a:lstStyle/>
          <a:p>
            <a:r>
              <a:rPr lang="en-US" dirty="0"/>
              <a:t>New DF with </a:t>
            </a:r>
            <a:r>
              <a:rPr lang="en-US" dirty="0" err="1"/>
              <a:t>predicctions</a:t>
            </a:r>
            <a:endParaRPr lang="en-US" dirty="0"/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452AD8DD-CBBA-1821-F548-A4F4751C4C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887219" y="2925763"/>
            <a:ext cx="4086565" cy="3535519"/>
          </a:xfr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D432CD-1414-1ED1-218C-DF754CFF60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/>
          <a:lstStyle/>
          <a:p>
            <a:r>
              <a:rPr lang="en-US" dirty="0"/>
              <a:t>Scale the data</a:t>
            </a:r>
          </a:p>
        </p:txBody>
      </p:sp>
      <p:pic>
        <p:nvPicPr>
          <p:cNvPr id="15" name="Marcador de contenido 14" descr="Texto&#10;&#10;Descripción generada automáticamente">
            <a:extLst>
              <a:ext uri="{FF2B5EF4-FFF2-40B4-BE49-F238E27FC236}">
                <a16:creationId xmlns:a16="http://schemas.microsoft.com/office/drawing/2014/main" id="{EF294C3A-51E4-54E4-3D2B-2A0385E752A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69304" y="2925763"/>
            <a:ext cx="4522765" cy="3535519"/>
          </a:xfrm>
        </p:spPr>
      </p:pic>
    </p:spTree>
    <p:extLst>
      <p:ext uri="{BB962C8B-B14F-4D97-AF65-F5344CB8AC3E}">
        <p14:creationId xmlns:p14="http://schemas.microsoft.com/office/powerpoint/2010/main" val="164937093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671_TF56390039_Win32" id="{6E439996-84EB-442B-81F0-3A34FA2EB35A}" vid="{07E61665-08E7-4204-B220-B3D664A24A2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Diseño tecnológico</Template>
  <TotalTime>101</TotalTime>
  <Words>161</Words>
  <Application>Microsoft Office PowerPoint</Application>
  <PresentationFormat>Panorámica</PresentationFormat>
  <Paragraphs>47</Paragraphs>
  <Slides>15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Calibri</vt:lpstr>
      <vt:lpstr>Gill Sans MT</vt:lpstr>
      <vt:lpstr>Söhne</vt:lpstr>
      <vt:lpstr>Wingdings 2</vt:lpstr>
      <vt:lpstr>Dividendo</vt:lpstr>
      <vt:lpstr>Project 4</vt:lpstr>
      <vt:lpstr>Presentación de PowerPoint</vt:lpstr>
      <vt:lpstr>structure</vt:lpstr>
      <vt:lpstr>Data</vt:lpstr>
      <vt:lpstr>SQL</vt:lpstr>
      <vt:lpstr>Python // Pandas // sklearn</vt:lpstr>
      <vt:lpstr>Python // Pandas // sklearn</vt:lpstr>
      <vt:lpstr>Python // Pandas // sklearn</vt:lpstr>
      <vt:lpstr>Python // Pandas // sklearn</vt:lpstr>
      <vt:lpstr>Python // Pandas // sklearn</vt:lpstr>
      <vt:lpstr>Python // Pandas // sklearn</vt:lpstr>
      <vt:lpstr>Pandas //Storytelling</vt:lpstr>
      <vt:lpstr>HTML // JS // CSS // Tableau</vt:lpstr>
      <vt:lpstr>Conclusions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4</dc:title>
  <dc:creator>César Alejandro Donjuán Guerrero</dc:creator>
  <cp:lastModifiedBy>César Alejandro Donjuán Guerrero</cp:lastModifiedBy>
  <cp:revision>7</cp:revision>
  <dcterms:created xsi:type="dcterms:W3CDTF">2023-09-05T23:43:45Z</dcterms:created>
  <dcterms:modified xsi:type="dcterms:W3CDTF">2023-09-06T02:42:55Z</dcterms:modified>
</cp:coreProperties>
</file>